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5" r:id="rId5"/>
    <p:sldId id="266" r:id="rId6"/>
    <p:sldId id="267" r:id="rId7"/>
    <p:sldId id="268" r:id="rId8"/>
    <p:sldId id="264" r:id="rId9"/>
    <p:sldId id="259" r:id="rId10"/>
    <p:sldId id="260" r:id="rId11"/>
    <p:sldId id="261" r:id="rId12"/>
    <p:sldId id="262" r:id="rId13"/>
    <p:sldId id="269" r:id="rId14"/>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8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jpg>
</file>

<file path=ppt/media/image15.png>
</file>

<file path=ppt/media/image16.jp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A2D7A5-FCD7-4F21-010D-71F9ED364BBD}"/>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6E61E8C7-1C34-71CD-1800-B24C59C8E2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3F019512-9C53-8871-C8AF-815026F49E9A}"/>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5" name="Marcador de pie de página 4">
            <a:extLst>
              <a:ext uri="{FF2B5EF4-FFF2-40B4-BE49-F238E27FC236}">
                <a16:creationId xmlns:a16="http://schemas.microsoft.com/office/drawing/2014/main" id="{9AED5C73-5FD6-2477-B739-BDC0DE2D465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40BBF046-30A2-20C4-DA40-DBDEF65165AB}"/>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11047996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15A88F-B9EC-1927-D8A3-B411D9BC42D5}"/>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D8C381D2-5A00-DD3F-8E4F-C9FFBA06090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5EAEC978-57F6-7D56-EFE7-22ABDA7F68AA}"/>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5" name="Marcador de pie de página 4">
            <a:extLst>
              <a:ext uri="{FF2B5EF4-FFF2-40B4-BE49-F238E27FC236}">
                <a16:creationId xmlns:a16="http://schemas.microsoft.com/office/drawing/2014/main" id="{32FD7CCC-AE0E-8D0D-74B2-ADB220F2A74A}"/>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87B99EB3-DD4F-2F62-C077-154C8C809099}"/>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3167414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CED386F-9796-70F7-6B1C-2B7FE76293C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DB916922-A73B-A080-B3AA-E955F7E42E9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2E51201C-A20A-3138-FA79-A3E3501519D2}"/>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5" name="Marcador de pie de página 4">
            <a:extLst>
              <a:ext uri="{FF2B5EF4-FFF2-40B4-BE49-F238E27FC236}">
                <a16:creationId xmlns:a16="http://schemas.microsoft.com/office/drawing/2014/main" id="{2C16124F-A434-1871-E6A0-5E83CAB2E0C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3CDBB0C1-5F87-4D2F-DCF0-AFD51FDDCCC6}"/>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1021554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457EC2-27A6-A697-CC33-435B87FFDB7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A4A16B81-059C-9497-6AA3-C32CA30B4BE1}"/>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5B841495-19AE-0014-7562-C7128C879AF8}"/>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5" name="Marcador de pie de página 4">
            <a:extLst>
              <a:ext uri="{FF2B5EF4-FFF2-40B4-BE49-F238E27FC236}">
                <a16:creationId xmlns:a16="http://schemas.microsoft.com/office/drawing/2014/main" id="{9BFFA22A-B6EE-4418-7048-B22FC1B7140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3A02FF31-75BC-09E2-CF93-2CA8BB01AFCB}"/>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386559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F9C1BB-0D0E-87DD-8552-8B9B8C4763A3}"/>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91B455C-82F1-A4D6-8134-4FA791FAD5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2473476C-E3CC-78D4-B51A-750EF8167963}"/>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5" name="Marcador de pie de página 4">
            <a:extLst>
              <a:ext uri="{FF2B5EF4-FFF2-40B4-BE49-F238E27FC236}">
                <a16:creationId xmlns:a16="http://schemas.microsoft.com/office/drawing/2014/main" id="{A605BB66-73EC-C1C7-2790-93947DDA03F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DAD14FB6-5430-EE55-1C39-1E61F9B8E763}"/>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10612464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520B8D-3F79-D7D8-BD13-A2CF7CB7171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0AF88FEC-D2DD-35FE-6579-9C30DEBF5A5A}"/>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E8908D78-9C6F-4C07-34AC-2DD083CA92D5}"/>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0E36584B-6B3F-972A-FD33-062662201EFD}"/>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6" name="Marcador de pie de página 5">
            <a:extLst>
              <a:ext uri="{FF2B5EF4-FFF2-40B4-BE49-F238E27FC236}">
                <a16:creationId xmlns:a16="http://schemas.microsoft.com/office/drawing/2014/main" id="{59462244-BAD9-0A24-0D62-15073A894DE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78D4A9D2-1E24-E614-0368-245E071AB24A}"/>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2169149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8B78F9-3646-7986-2384-EB55B498C44E}"/>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622CD8A-520A-FD77-D50F-8B07D5F695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29AAE46F-06ED-21AA-88B7-98C201865D01}"/>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95E1A648-B3E4-8AA9-0C5E-DF0C1436A1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8797EBD2-CD90-DCBF-BAF4-2C28375FA89F}"/>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D26D165E-0FCF-8318-4843-FB3C328C0E7C}"/>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8" name="Marcador de pie de página 7">
            <a:extLst>
              <a:ext uri="{FF2B5EF4-FFF2-40B4-BE49-F238E27FC236}">
                <a16:creationId xmlns:a16="http://schemas.microsoft.com/office/drawing/2014/main" id="{362118A6-5885-E037-3AA3-88612780B6D5}"/>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0FB88C36-0B56-BAFD-06CC-AA4B117D659A}"/>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1121175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C30DDC-93D5-8D82-2BF1-6778E85D1C6B}"/>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0F29545E-2B68-E80C-351C-8F982B9A3C34}"/>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4" name="Marcador de pie de página 3">
            <a:extLst>
              <a:ext uri="{FF2B5EF4-FFF2-40B4-BE49-F238E27FC236}">
                <a16:creationId xmlns:a16="http://schemas.microsoft.com/office/drawing/2014/main" id="{86977921-3A71-0E12-6FB5-7F1FC294FD57}"/>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37342744-9604-978F-2902-B3FFEAF976FC}"/>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6917972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BD923DA9-EA13-140C-EA0F-AD253BF14DC9}"/>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3" name="Marcador de pie de página 2">
            <a:extLst>
              <a:ext uri="{FF2B5EF4-FFF2-40B4-BE49-F238E27FC236}">
                <a16:creationId xmlns:a16="http://schemas.microsoft.com/office/drawing/2014/main" id="{5BC8B146-1D63-0715-B8A5-72FB22FB77A4}"/>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521E9109-D70C-F34B-246A-00DD110EED65}"/>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989941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05460C-EADE-A10F-D014-B5244B92789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803035A6-35CA-AC91-08DA-26ED319BB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F42D6CA4-AA67-AE68-368C-7BA6AD4FB5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E964A9FF-AEB8-3F22-068A-862A2F503053}"/>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6" name="Marcador de pie de página 5">
            <a:extLst>
              <a:ext uri="{FF2B5EF4-FFF2-40B4-BE49-F238E27FC236}">
                <a16:creationId xmlns:a16="http://schemas.microsoft.com/office/drawing/2014/main" id="{F0C025A2-CACF-2944-5E42-AD36B80AC9C9}"/>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6972E35A-FFD4-F567-2BE1-C07D76C669DB}"/>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1785768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2EEC10-EE64-EDF0-12D4-CE100FA74BE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0F9A1421-8B35-789D-01FD-1BBB672218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8073F33B-4F62-1450-CBEC-86B4EC05DF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C6D9FF1-6BCB-195E-3FBE-1EB322C9F8FA}"/>
              </a:ext>
            </a:extLst>
          </p:cNvPr>
          <p:cNvSpPr>
            <a:spLocks noGrp="1"/>
          </p:cNvSpPr>
          <p:nvPr>
            <p:ph type="dt" sz="half" idx="10"/>
          </p:nvPr>
        </p:nvSpPr>
        <p:spPr/>
        <p:txBody>
          <a:bodyPr/>
          <a:lstStyle/>
          <a:p>
            <a:fld id="{D0BEC419-4468-4B29-9485-B0A8EFAB7A64}" type="datetimeFigureOut">
              <a:rPr lang="es-MX" smtClean="0"/>
              <a:t>15/03/2023</a:t>
            </a:fld>
            <a:endParaRPr lang="es-MX"/>
          </a:p>
        </p:txBody>
      </p:sp>
      <p:sp>
        <p:nvSpPr>
          <p:cNvPr id="6" name="Marcador de pie de página 5">
            <a:extLst>
              <a:ext uri="{FF2B5EF4-FFF2-40B4-BE49-F238E27FC236}">
                <a16:creationId xmlns:a16="http://schemas.microsoft.com/office/drawing/2014/main" id="{EB8D0FC8-8F39-CBC3-D4A8-396FB325E47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440EB0CA-5574-B4D6-9365-77091AE0BD3E}"/>
              </a:ext>
            </a:extLst>
          </p:cNvPr>
          <p:cNvSpPr>
            <a:spLocks noGrp="1"/>
          </p:cNvSpPr>
          <p:nvPr>
            <p:ph type="sldNum" sz="quarter" idx="12"/>
          </p:nvPr>
        </p:nvSpPr>
        <p:spPr/>
        <p:txBody>
          <a:bodyPr/>
          <a:lstStyle/>
          <a:p>
            <a:fld id="{777A9AA9-B3B2-4360-A007-8EF127372A5C}" type="slidenum">
              <a:rPr lang="es-MX" smtClean="0"/>
              <a:t>‹Nº›</a:t>
            </a:fld>
            <a:endParaRPr lang="es-MX"/>
          </a:p>
        </p:txBody>
      </p:sp>
    </p:spTree>
    <p:extLst>
      <p:ext uri="{BB962C8B-B14F-4D97-AF65-F5344CB8AC3E}">
        <p14:creationId xmlns:p14="http://schemas.microsoft.com/office/powerpoint/2010/main" val="3293916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E68538A9-34BB-68A0-2C3F-F8B7DEE1E2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E473E476-31C5-EEE5-4C83-523EF25665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4E59A81-8FE7-75CE-CDD4-E3D2223711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BEC419-4468-4B29-9485-B0A8EFAB7A64}" type="datetimeFigureOut">
              <a:rPr lang="es-MX" smtClean="0"/>
              <a:t>15/03/2023</a:t>
            </a:fld>
            <a:endParaRPr lang="es-MX"/>
          </a:p>
        </p:txBody>
      </p:sp>
      <p:sp>
        <p:nvSpPr>
          <p:cNvPr id="5" name="Marcador de pie de página 4">
            <a:extLst>
              <a:ext uri="{FF2B5EF4-FFF2-40B4-BE49-F238E27FC236}">
                <a16:creationId xmlns:a16="http://schemas.microsoft.com/office/drawing/2014/main" id="{81A1F4B3-1C02-09A7-F1C8-289FBD4017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59D5CF9D-2511-1AD4-26D2-B720067093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7A9AA9-B3B2-4360-A007-8EF127372A5C}" type="slidenum">
              <a:rPr lang="es-MX" smtClean="0"/>
              <a:t>‹Nº›</a:t>
            </a:fld>
            <a:endParaRPr lang="es-MX"/>
          </a:p>
        </p:txBody>
      </p:sp>
    </p:spTree>
    <p:extLst>
      <p:ext uri="{BB962C8B-B14F-4D97-AF65-F5344CB8AC3E}">
        <p14:creationId xmlns:p14="http://schemas.microsoft.com/office/powerpoint/2010/main" val="21419886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n 6" descr="Imagen que contiene tabla, luz, estrella, hombre&#10;&#10;Descripción generada automáticamente">
            <a:extLst>
              <a:ext uri="{FF2B5EF4-FFF2-40B4-BE49-F238E27FC236}">
                <a16:creationId xmlns:a16="http://schemas.microsoft.com/office/drawing/2014/main" id="{884ABAA3-2BB6-61EE-2410-05F3C0E1731C}"/>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13993" r="-1" b="10987"/>
          <a:stretch/>
        </p:blipFill>
        <p:spPr>
          <a:xfrm>
            <a:off x="20" y="10"/>
            <a:ext cx="12188930" cy="6857990"/>
          </a:xfrm>
          <a:prstGeom prst="rect">
            <a:avLst/>
          </a:prstGeom>
        </p:spPr>
      </p:pic>
      <p:sp>
        <p:nvSpPr>
          <p:cNvPr id="2" name="Título 1">
            <a:extLst>
              <a:ext uri="{FF2B5EF4-FFF2-40B4-BE49-F238E27FC236}">
                <a16:creationId xmlns:a16="http://schemas.microsoft.com/office/drawing/2014/main" id="{7A0E8D56-0D06-ABC8-EAAF-C12BC5443C3B}"/>
              </a:ext>
            </a:extLst>
          </p:cNvPr>
          <p:cNvSpPr>
            <a:spLocks noGrp="1"/>
          </p:cNvSpPr>
          <p:nvPr>
            <p:ph type="ctrTitle"/>
          </p:nvPr>
        </p:nvSpPr>
        <p:spPr>
          <a:xfrm>
            <a:off x="1524000" y="1122363"/>
            <a:ext cx="9144000" cy="3063240"/>
          </a:xfrm>
        </p:spPr>
        <p:txBody>
          <a:bodyPr>
            <a:normAutofit/>
          </a:bodyPr>
          <a:lstStyle/>
          <a:p>
            <a:r>
              <a:rPr lang="es-MX" sz="6600">
                <a:solidFill>
                  <a:srgbClr val="FFFFFF"/>
                </a:solidFill>
              </a:rPr>
              <a:t>Examen Redes</a:t>
            </a:r>
          </a:p>
        </p:txBody>
      </p:sp>
      <p:sp>
        <p:nvSpPr>
          <p:cNvPr id="3" name="Subtítulo 2">
            <a:extLst>
              <a:ext uri="{FF2B5EF4-FFF2-40B4-BE49-F238E27FC236}">
                <a16:creationId xmlns:a16="http://schemas.microsoft.com/office/drawing/2014/main" id="{3CE45745-A563-DC3C-6E8F-9FB05CEA0035}"/>
              </a:ext>
            </a:extLst>
          </p:cNvPr>
          <p:cNvSpPr>
            <a:spLocks noGrp="1"/>
          </p:cNvSpPr>
          <p:nvPr>
            <p:ph type="subTitle" idx="1"/>
          </p:nvPr>
        </p:nvSpPr>
        <p:spPr>
          <a:xfrm>
            <a:off x="1527048" y="4599432"/>
            <a:ext cx="9144000" cy="1536192"/>
          </a:xfrm>
        </p:spPr>
        <p:txBody>
          <a:bodyPr>
            <a:normAutofit/>
          </a:bodyPr>
          <a:lstStyle/>
          <a:p>
            <a:pPr rtl="0" fontAlgn="base"/>
            <a:r>
              <a:rPr lang="es-MX" sz="1300" b="0" i="0">
                <a:solidFill>
                  <a:srgbClr val="FFFFFF"/>
                </a:solidFill>
                <a:effectLst/>
                <a:latin typeface="Calibri" panose="020F0502020204030204" pitchFamily="34" charset="0"/>
              </a:rPr>
              <a:t>Emilio Rivera Macias </a:t>
            </a:r>
            <a:endParaRPr lang="es-MX" sz="1300" b="0" i="0">
              <a:solidFill>
                <a:srgbClr val="FFFFFF"/>
              </a:solidFill>
              <a:effectLst/>
              <a:latin typeface="Segoe UI" panose="020B0502040204020203" pitchFamily="34" charset="0"/>
            </a:endParaRPr>
          </a:p>
          <a:p>
            <a:pPr rtl="0" fontAlgn="base"/>
            <a:r>
              <a:rPr lang="es-MX" sz="1300" b="0" i="0">
                <a:solidFill>
                  <a:srgbClr val="FFFFFF"/>
                </a:solidFill>
                <a:effectLst/>
                <a:latin typeface="Calibri" panose="020F0502020204030204" pitchFamily="34" charset="0"/>
              </a:rPr>
              <a:t>Carlos Andrés Cancino Escobar </a:t>
            </a:r>
            <a:endParaRPr lang="es-MX" sz="1300" b="0" i="0">
              <a:solidFill>
                <a:srgbClr val="FFFFFF"/>
              </a:solidFill>
              <a:effectLst/>
              <a:latin typeface="Segoe UI" panose="020B0502040204020203" pitchFamily="34" charset="0"/>
            </a:endParaRPr>
          </a:p>
          <a:p>
            <a:pPr rtl="0" fontAlgn="base"/>
            <a:r>
              <a:rPr lang="es-MX" sz="1300" b="0" i="0">
                <a:solidFill>
                  <a:srgbClr val="FFFFFF"/>
                </a:solidFill>
                <a:effectLst/>
                <a:latin typeface="Calibri" panose="020F0502020204030204" pitchFamily="34" charset="0"/>
              </a:rPr>
              <a:t>Juan Pablo Gómez Haro Cabrera </a:t>
            </a:r>
            <a:endParaRPr lang="es-MX" sz="1300" b="0" i="0">
              <a:solidFill>
                <a:srgbClr val="FFFFFF"/>
              </a:solidFill>
              <a:effectLst/>
              <a:latin typeface="Segoe UI" panose="020B0502040204020203" pitchFamily="34" charset="0"/>
            </a:endParaRPr>
          </a:p>
          <a:p>
            <a:pPr rtl="0" fontAlgn="base"/>
            <a:r>
              <a:rPr lang="es-MX" sz="1300" b="0" i="0">
                <a:solidFill>
                  <a:srgbClr val="FFFFFF"/>
                </a:solidFill>
                <a:effectLst/>
                <a:latin typeface="Calibri" panose="020F0502020204030204" pitchFamily="34" charset="0"/>
              </a:rPr>
              <a:t>Markus Garrido Minutti </a:t>
            </a:r>
            <a:endParaRPr lang="es-MX" sz="1300" b="0" i="0">
              <a:solidFill>
                <a:srgbClr val="FFFFFF"/>
              </a:solidFill>
              <a:effectLst/>
              <a:latin typeface="Segoe UI" panose="020B0502040204020203" pitchFamily="34" charset="0"/>
            </a:endParaRPr>
          </a:p>
          <a:p>
            <a:pPr rtl="0" fontAlgn="base"/>
            <a:r>
              <a:rPr lang="es-MX" sz="1300" b="0" i="0">
                <a:solidFill>
                  <a:srgbClr val="FFFFFF"/>
                </a:solidFill>
                <a:effectLst/>
                <a:latin typeface="Calibri" panose="020F0502020204030204" pitchFamily="34" charset="0"/>
              </a:rPr>
              <a:t>Luis Zermeño Escobedo </a:t>
            </a:r>
            <a:endParaRPr lang="es-MX" sz="1300" b="0" i="0">
              <a:solidFill>
                <a:srgbClr val="FFFFFF"/>
              </a:solidFill>
              <a:effectLst/>
              <a:latin typeface="Segoe UI" panose="020B0502040204020203" pitchFamily="34" charset="0"/>
            </a:endParaRPr>
          </a:p>
          <a:p>
            <a:endParaRPr lang="es-MX" sz="1300">
              <a:solidFill>
                <a:srgbClr val="FFFFFF"/>
              </a:solidFill>
            </a:endParaRPr>
          </a:p>
        </p:txBody>
      </p:sp>
      <p:sp>
        <p:nvSpPr>
          <p:cNvPr id="19"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401126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descr="Texto, Logotipo&#10;&#10;Descripción generada automáticamente">
            <a:extLst>
              <a:ext uri="{FF2B5EF4-FFF2-40B4-BE49-F238E27FC236}">
                <a16:creationId xmlns:a16="http://schemas.microsoft.com/office/drawing/2014/main" id="{518F22C6-1DA8-FAD0-3C1E-B6AB7F7E340B}"/>
              </a:ext>
            </a:extLst>
          </p:cNvPr>
          <p:cNvPicPr>
            <a:picLocks noChangeAspect="1"/>
          </p:cNvPicPr>
          <p:nvPr/>
        </p:nvPicPr>
        <p:blipFill rotWithShape="1">
          <a:blip r:embed="rId2">
            <a:extLst>
              <a:ext uri="{28A0092B-C50C-407E-A947-70E740481C1C}">
                <a14:useLocalDpi xmlns:a14="http://schemas.microsoft.com/office/drawing/2010/main" val="0"/>
              </a:ext>
            </a:extLst>
          </a:blip>
          <a:srcRect l="10643" r="10046"/>
          <a:stretch/>
        </p:blipFill>
        <p:spPr>
          <a:xfrm>
            <a:off x="2902184"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CD72E6BE-B2D9-311F-FC57-6FFD4A0C0C78}"/>
              </a:ext>
            </a:extLst>
          </p:cNvPr>
          <p:cNvSpPr>
            <a:spLocks noGrp="1"/>
          </p:cNvSpPr>
          <p:nvPr>
            <p:ph type="title"/>
          </p:nvPr>
        </p:nvSpPr>
        <p:spPr>
          <a:xfrm>
            <a:off x="838200" y="365125"/>
            <a:ext cx="3822189" cy="1899912"/>
          </a:xfrm>
        </p:spPr>
        <p:txBody>
          <a:bodyPr>
            <a:normAutofit/>
          </a:bodyPr>
          <a:lstStyle/>
          <a:p>
            <a:endParaRPr lang="es-MX" sz="4000"/>
          </a:p>
        </p:txBody>
      </p:sp>
      <p:sp>
        <p:nvSpPr>
          <p:cNvPr id="3" name="Marcador de contenido 2">
            <a:extLst>
              <a:ext uri="{FF2B5EF4-FFF2-40B4-BE49-F238E27FC236}">
                <a16:creationId xmlns:a16="http://schemas.microsoft.com/office/drawing/2014/main" id="{1C69D157-DDFB-535A-4CED-3B068D50B650}"/>
              </a:ext>
            </a:extLst>
          </p:cNvPr>
          <p:cNvSpPr>
            <a:spLocks noGrp="1"/>
          </p:cNvSpPr>
          <p:nvPr>
            <p:ph idx="1"/>
          </p:nvPr>
        </p:nvSpPr>
        <p:spPr>
          <a:xfrm>
            <a:off x="838200" y="2434201"/>
            <a:ext cx="3822189" cy="3742762"/>
          </a:xfrm>
        </p:spPr>
        <p:txBody>
          <a:bodyPr>
            <a:normAutofit/>
          </a:bodyPr>
          <a:lstStyle/>
          <a:p>
            <a:r>
              <a:rPr lang="es-ES" sz="2000"/>
              <a:t>- En un caso hipotético de querer brindar internet inalámbrico en toda la superficie de la universidad, ¿cuántos routers inalámbricos necesitaríamos? Sin tomar en cuenta el número de usuarios ni velocidades mínimas de usuarios.</a:t>
            </a:r>
          </a:p>
          <a:p>
            <a:pPr lvl="1"/>
            <a:r>
              <a:rPr lang="es-ES" sz="2000"/>
              <a:t>12 routers dentro de los pasillos del idit</a:t>
            </a:r>
            <a:endParaRPr lang="es-MX" sz="2000"/>
          </a:p>
        </p:txBody>
      </p:sp>
    </p:spTree>
    <p:extLst>
      <p:ext uri="{BB962C8B-B14F-4D97-AF65-F5344CB8AC3E}">
        <p14:creationId xmlns:p14="http://schemas.microsoft.com/office/powerpoint/2010/main" val="1374400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FA58C1-C149-5281-10B5-9764AFEC41EB}"/>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5A6FB88B-996A-76EB-B178-510B260221E8}"/>
              </a:ext>
            </a:extLst>
          </p:cNvPr>
          <p:cNvSpPr>
            <a:spLocks noGrp="1"/>
          </p:cNvSpPr>
          <p:nvPr>
            <p:ph idx="1"/>
          </p:nvPr>
        </p:nvSpPr>
        <p:spPr/>
        <p:txBody>
          <a:bodyPr/>
          <a:lstStyle/>
          <a:p>
            <a:r>
              <a:rPr lang="es-ES" dirty="0"/>
              <a:t>Si los usuarios se quejan de un internet lento en sus lugares de trabajo, computadoras de los laboratorios o de forma inalámbrica a ¿qué se puede deber el problema? Fundamenta tu hipótesis en cada uno de los 3 casos.</a:t>
            </a:r>
          </a:p>
          <a:p>
            <a:pPr lvl="1"/>
            <a:r>
              <a:rPr lang="es-ES" dirty="0"/>
              <a:t>La distancia a la que se encuentra la persona del </a:t>
            </a:r>
            <a:r>
              <a:rPr lang="es-ES" dirty="0" err="1"/>
              <a:t>router</a:t>
            </a:r>
            <a:r>
              <a:rPr lang="es-ES" dirty="0"/>
              <a:t> (inalámbrica)</a:t>
            </a:r>
          </a:p>
          <a:p>
            <a:pPr lvl="1"/>
            <a:r>
              <a:rPr lang="es-ES" dirty="0"/>
              <a:t>Por la cantidad de personas conectadas al mismo tiempo (computadoras)</a:t>
            </a:r>
          </a:p>
          <a:p>
            <a:pPr lvl="1"/>
            <a:r>
              <a:rPr lang="es-ES" dirty="0"/>
              <a:t>La actividad que se esté desarrollando, videollamada, descarga de documentos, </a:t>
            </a:r>
            <a:r>
              <a:rPr lang="es-ES" dirty="0" err="1"/>
              <a:t>streaming</a:t>
            </a:r>
            <a:r>
              <a:rPr lang="es-ES" dirty="0"/>
              <a:t>, la velocidad varía a pesar de tener ¨una velocidad definida¨ (trabajo)</a:t>
            </a:r>
          </a:p>
          <a:p>
            <a:pPr lvl="1"/>
            <a:endParaRPr lang="es-ES" dirty="0"/>
          </a:p>
          <a:p>
            <a:endParaRPr lang="es-MX" dirty="0"/>
          </a:p>
        </p:txBody>
      </p:sp>
    </p:spTree>
    <p:extLst>
      <p:ext uri="{BB962C8B-B14F-4D97-AF65-F5344CB8AC3E}">
        <p14:creationId xmlns:p14="http://schemas.microsoft.com/office/powerpoint/2010/main" val="4285840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10CFC6-3198-E65E-11D8-8BB40ECB19B2}"/>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B83DA4EC-3756-E865-5A15-6BAE9D37D0EB}"/>
              </a:ext>
            </a:extLst>
          </p:cNvPr>
          <p:cNvSpPr>
            <a:spLocks noGrp="1"/>
          </p:cNvSpPr>
          <p:nvPr>
            <p:ph idx="1"/>
          </p:nvPr>
        </p:nvSpPr>
        <p:spPr/>
        <p:txBody>
          <a:bodyPr/>
          <a:lstStyle/>
          <a:p>
            <a:r>
              <a:rPr lang="es-ES" dirty="0"/>
              <a:t>Si necesitaras descargar un archivo muy pesado (digamos 100GB), ¿en qué lugar del IDIT y en que horario recomendarías realizarlo?, ¿Cuál horario y lugar seria el peor?, Fundamenta tu respuesta.</a:t>
            </a:r>
          </a:p>
          <a:p>
            <a:pPr marL="0" indent="0">
              <a:buNone/>
            </a:pPr>
            <a:endParaRPr lang="es-ES" dirty="0"/>
          </a:p>
          <a:p>
            <a:pPr lvl="1"/>
            <a:r>
              <a:rPr lang="es-ES" dirty="0"/>
              <a:t>Mejor escenario7-9 am y 19-22 pm:</a:t>
            </a:r>
          </a:p>
          <a:p>
            <a:pPr marL="457200" lvl="1" indent="0">
              <a:buNone/>
            </a:pPr>
            <a:r>
              <a:rPr lang="es-ES" dirty="0"/>
              <a:t>Oficinas de administrativos donde hay menos computadoras conectadas por cada switch, teniendo mayor velocidad para la computadora y teniendo menos tráfico de personas ocupando las computadoras en esos horarios</a:t>
            </a:r>
          </a:p>
          <a:p>
            <a:pPr lvl="1"/>
            <a:r>
              <a:rPr lang="es-ES" dirty="0"/>
              <a:t>Peor escenario11am - 17pm</a:t>
            </a:r>
          </a:p>
          <a:p>
            <a:pPr marL="457200" lvl="1" indent="0">
              <a:buNone/>
            </a:pPr>
            <a:r>
              <a:rPr lang="es-ES" dirty="0"/>
              <a:t>Salones de computadoras donde están muchos estudiantes trabajando y ocupando internet</a:t>
            </a:r>
          </a:p>
          <a:p>
            <a:endParaRPr lang="es-MX" dirty="0"/>
          </a:p>
        </p:txBody>
      </p:sp>
    </p:spTree>
    <p:extLst>
      <p:ext uri="{BB962C8B-B14F-4D97-AF65-F5344CB8AC3E}">
        <p14:creationId xmlns:p14="http://schemas.microsoft.com/office/powerpoint/2010/main" val="9985105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504836-E76E-AA7D-D5F0-AB69B505926B}"/>
              </a:ext>
            </a:extLst>
          </p:cNvPr>
          <p:cNvSpPr>
            <a:spLocks noGrp="1"/>
          </p:cNvSpPr>
          <p:nvPr>
            <p:ph type="title"/>
          </p:nvPr>
        </p:nvSpPr>
        <p:spPr/>
        <p:txBody>
          <a:bodyPr/>
          <a:lstStyle/>
          <a:p>
            <a:r>
              <a:rPr lang="es-MX" dirty="0"/>
              <a:t>Conclusiones</a:t>
            </a:r>
          </a:p>
        </p:txBody>
      </p:sp>
      <p:sp>
        <p:nvSpPr>
          <p:cNvPr id="3" name="Marcador de contenido 2">
            <a:extLst>
              <a:ext uri="{FF2B5EF4-FFF2-40B4-BE49-F238E27FC236}">
                <a16:creationId xmlns:a16="http://schemas.microsoft.com/office/drawing/2014/main" id="{69171F8D-D7B7-F420-B60B-62F4D04F2062}"/>
              </a:ext>
            </a:extLst>
          </p:cNvPr>
          <p:cNvSpPr>
            <a:spLocks noGrp="1"/>
          </p:cNvSpPr>
          <p:nvPr>
            <p:ph idx="1"/>
          </p:nvPr>
        </p:nvSpPr>
        <p:spPr/>
        <p:txBody>
          <a:bodyPr/>
          <a:lstStyle/>
          <a:p>
            <a:r>
              <a:rPr lang="es-MX" dirty="0"/>
              <a:t>Va muy exacto, si todo se usara al mismo tiempo</a:t>
            </a:r>
          </a:p>
          <a:p>
            <a:r>
              <a:rPr lang="es-MX" dirty="0"/>
              <a:t>El consumo de red no es uniforme realmente</a:t>
            </a:r>
          </a:p>
          <a:p>
            <a:pPr lvl="1"/>
            <a:r>
              <a:rPr lang="es-MX" dirty="0"/>
              <a:t>Ancho de banda y ubicación</a:t>
            </a:r>
          </a:p>
          <a:p>
            <a:r>
              <a:rPr lang="es-MX" dirty="0"/>
              <a:t>Faltan servicios</a:t>
            </a:r>
          </a:p>
          <a:p>
            <a:r>
              <a:rPr lang="es-MX" dirty="0"/>
              <a:t>Rendimiento puede ser mejor o peor dependiendo de zona y hora</a:t>
            </a:r>
          </a:p>
        </p:txBody>
      </p:sp>
    </p:spTree>
    <p:extLst>
      <p:ext uri="{BB962C8B-B14F-4D97-AF65-F5344CB8AC3E}">
        <p14:creationId xmlns:p14="http://schemas.microsoft.com/office/powerpoint/2010/main" val="3884678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Imagen que contiene exterior, luz, barco, verde&#10;&#10;Descripción generada automáticamente">
            <a:extLst>
              <a:ext uri="{FF2B5EF4-FFF2-40B4-BE49-F238E27FC236}">
                <a16:creationId xmlns:a16="http://schemas.microsoft.com/office/drawing/2014/main" id="{9DCC2526-9EFB-C300-AEA8-0FE3FB8F86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606"/>
            <a:ext cx="12245394" cy="6882606"/>
          </a:xfrm>
          <a:prstGeom prst="rect">
            <a:avLst/>
          </a:prstGeom>
        </p:spPr>
      </p:pic>
      <p:sp>
        <p:nvSpPr>
          <p:cNvPr id="2" name="Título 1">
            <a:extLst>
              <a:ext uri="{FF2B5EF4-FFF2-40B4-BE49-F238E27FC236}">
                <a16:creationId xmlns:a16="http://schemas.microsoft.com/office/drawing/2014/main" id="{EFDA650D-3F1E-E5C7-24BB-8C726036EB5D}"/>
              </a:ext>
            </a:extLst>
          </p:cNvPr>
          <p:cNvSpPr>
            <a:spLocks noGrp="1"/>
          </p:cNvSpPr>
          <p:nvPr>
            <p:ph type="title"/>
          </p:nvPr>
        </p:nvSpPr>
        <p:spPr/>
        <p:txBody>
          <a:bodyPr/>
          <a:lstStyle/>
          <a:p>
            <a:r>
              <a:rPr lang="es-MX" dirty="0">
                <a:solidFill>
                  <a:schemeClr val="bg1"/>
                </a:solidFill>
              </a:rPr>
              <a:t>Variables definidas</a:t>
            </a:r>
          </a:p>
        </p:txBody>
      </p:sp>
      <p:sp>
        <p:nvSpPr>
          <p:cNvPr id="3" name="Marcador de contenido 2">
            <a:extLst>
              <a:ext uri="{FF2B5EF4-FFF2-40B4-BE49-F238E27FC236}">
                <a16:creationId xmlns:a16="http://schemas.microsoft.com/office/drawing/2014/main" id="{16E90A8C-5C10-11E1-8E1F-A554D9204A0B}"/>
              </a:ext>
            </a:extLst>
          </p:cNvPr>
          <p:cNvSpPr>
            <a:spLocks noGrp="1"/>
          </p:cNvSpPr>
          <p:nvPr>
            <p:ph sz="half" idx="1"/>
          </p:nvPr>
        </p:nvSpPr>
        <p:spPr/>
        <p:txBody>
          <a:bodyPr/>
          <a:lstStyle/>
          <a:p>
            <a:r>
              <a:rPr lang="es-MX" dirty="0">
                <a:solidFill>
                  <a:schemeClr val="bg1"/>
                </a:solidFill>
              </a:rPr>
              <a:t>5 </a:t>
            </a:r>
            <a:r>
              <a:rPr lang="es-MX" dirty="0" err="1">
                <a:solidFill>
                  <a:schemeClr val="bg1"/>
                </a:solidFill>
              </a:rPr>
              <a:t>Mbs</a:t>
            </a:r>
            <a:r>
              <a:rPr lang="es-MX" dirty="0">
                <a:solidFill>
                  <a:schemeClr val="bg1"/>
                </a:solidFill>
              </a:rPr>
              <a:t> por computadora </a:t>
            </a:r>
          </a:p>
          <a:p>
            <a:r>
              <a:rPr lang="es-MX" dirty="0">
                <a:solidFill>
                  <a:schemeClr val="bg1"/>
                </a:solidFill>
              </a:rPr>
              <a:t>2 </a:t>
            </a:r>
            <a:r>
              <a:rPr lang="es-MX" dirty="0" err="1">
                <a:solidFill>
                  <a:schemeClr val="bg1"/>
                </a:solidFill>
              </a:rPr>
              <a:t>Mbs</a:t>
            </a:r>
            <a:r>
              <a:rPr lang="es-MX" dirty="0">
                <a:solidFill>
                  <a:schemeClr val="bg1"/>
                </a:solidFill>
              </a:rPr>
              <a:t> por usuario inalámbrico</a:t>
            </a:r>
          </a:p>
          <a:p>
            <a:r>
              <a:rPr lang="es-MX" dirty="0">
                <a:solidFill>
                  <a:schemeClr val="bg1"/>
                </a:solidFill>
              </a:rPr>
              <a:t>Router cobertura de 20 metros omnidireccionales</a:t>
            </a:r>
          </a:p>
          <a:p>
            <a:r>
              <a:rPr lang="es-ES" dirty="0">
                <a:solidFill>
                  <a:schemeClr val="bg1"/>
                </a:solidFill>
              </a:rPr>
              <a:t>2 nodos de red por cada oficina </a:t>
            </a:r>
          </a:p>
          <a:p>
            <a:r>
              <a:rPr lang="es-ES" dirty="0">
                <a:solidFill>
                  <a:schemeClr val="bg1"/>
                </a:solidFill>
              </a:rPr>
              <a:t>10-20 computadoras por salón</a:t>
            </a:r>
          </a:p>
          <a:p>
            <a:r>
              <a:rPr lang="es-ES" dirty="0">
                <a:solidFill>
                  <a:schemeClr val="bg1"/>
                </a:solidFill>
              </a:rPr>
              <a:t>Un cable de red no puede ser más largo que 120 metros</a:t>
            </a:r>
            <a:endParaRPr lang="es-MX" dirty="0">
              <a:solidFill>
                <a:schemeClr val="bg1"/>
              </a:solidFill>
            </a:endParaRPr>
          </a:p>
        </p:txBody>
      </p:sp>
      <p:sp>
        <p:nvSpPr>
          <p:cNvPr id="4" name="Marcador de contenido 3">
            <a:extLst>
              <a:ext uri="{FF2B5EF4-FFF2-40B4-BE49-F238E27FC236}">
                <a16:creationId xmlns:a16="http://schemas.microsoft.com/office/drawing/2014/main" id="{A2D95708-F7B2-C1FE-A158-0B3E2E622FD3}"/>
              </a:ext>
            </a:extLst>
          </p:cNvPr>
          <p:cNvSpPr>
            <a:spLocks noGrp="1"/>
          </p:cNvSpPr>
          <p:nvPr>
            <p:ph sz="half" idx="2"/>
          </p:nvPr>
        </p:nvSpPr>
        <p:spPr/>
        <p:txBody>
          <a:bodyPr/>
          <a:lstStyle/>
          <a:p>
            <a:r>
              <a:rPr lang="es-MX" dirty="0">
                <a:solidFill>
                  <a:schemeClr val="bg1"/>
                </a:solidFill>
              </a:rPr>
              <a:t>IP de todos los dispositivos </a:t>
            </a:r>
          </a:p>
          <a:p>
            <a:endParaRPr lang="es-MX" dirty="0"/>
          </a:p>
        </p:txBody>
      </p:sp>
    </p:spTree>
    <p:extLst>
      <p:ext uri="{BB962C8B-B14F-4D97-AF65-F5344CB8AC3E}">
        <p14:creationId xmlns:p14="http://schemas.microsoft.com/office/powerpoint/2010/main" val="1316255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148BE72-65D6-8E4E-DD8B-F8A3A1B5BF67}"/>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5400"/>
              <a:t>Propuesta</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EC7E8C48-E63A-1984-1717-4C42CE3472A0}"/>
              </a:ext>
            </a:extLst>
          </p:cNvPr>
          <p:cNvSpPr>
            <a:spLocks noGrp="1"/>
          </p:cNvSpPr>
          <p:nvPr>
            <p:ph sz="half" idx="1"/>
          </p:nvPr>
        </p:nvSpPr>
        <p:spPr>
          <a:xfrm>
            <a:off x="640080" y="2872899"/>
            <a:ext cx="4243589" cy="3320668"/>
          </a:xfrm>
        </p:spPr>
        <p:txBody>
          <a:bodyPr vert="horz" lIns="91440" tIns="45720" rIns="91440" bIns="45720" rtlCol="0">
            <a:normAutofit/>
          </a:bodyPr>
          <a:lstStyle/>
          <a:p>
            <a:r>
              <a:rPr lang="en-US" sz="2200"/>
              <a:t>254 Computadoras</a:t>
            </a:r>
          </a:p>
          <a:p>
            <a:r>
              <a:rPr lang="en-US" sz="2200"/>
              <a:t>12 Switches de 24 entradas</a:t>
            </a:r>
          </a:p>
          <a:p>
            <a:r>
              <a:rPr lang="en-US" sz="2200"/>
              <a:t>2 Switches de 4 entradas</a:t>
            </a:r>
          </a:p>
          <a:p>
            <a:r>
              <a:rPr lang="en-US" sz="2200"/>
              <a:t>2 repetidores</a:t>
            </a:r>
          </a:p>
          <a:p>
            <a:r>
              <a:rPr lang="en-US" sz="2200"/>
              <a:t>12 Routers</a:t>
            </a:r>
          </a:p>
        </p:txBody>
      </p:sp>
      <p:pic>
        <p:nvPicPr>
          <p:cNvPr id="4" name="Imagen 3">
            <a:extLst>
              <a:ext uri="{FF2B5EF4-FFF2-40B4-BE49-F238E27FC236}">
                <a16:creationId xmlns:a16="http://schemas.microsoft.com/office/drawing/2014/main" id="{03949F1C-3074-82CD-0F1C-DA6A6EA6C8F9}"/>
              </a:ext>
            </a:extLst>
          </p:cNvPr>
          <p:cNvPicPr>
            <a:picLocks noChangeAspect="1"/>
          </p:cNvPicPr>
          <p:nvPr/>
        </p:nvPicPr>
        <p:blipFill rotWithShape="1">
          <a:blip r:embed="rId2"/>
          <a:srcRect l="5459" r="7530" b="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541989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ED125B-36D0-1B19-031B-51DB40935888}"/>
              </a:ext>
            </a:extLst>
          </p:cNvPr>
          <p:cNvSpPr>
            <a:spLocks noGrp="1"/>
          </p:cNvSpPr>
          <p:nvPr>
            <p:ph type="title"/>
          </p:nvPr>
        </p:nvSpPr>
        <p:spPr/>
        <p:txBody>
          <a:bodyPr/>
          <a:lstStyle/>
          <a:p>
            <a:r>
              <a:rPr lang="es-MX" dirty="0"/>
              <a:t>Diagrama General</a:t>
            </a:r>
          </a:p>
        </p:txBody>
      </p:sp>
      <p:pic>
        <p:nvPicPr>
          <p:cNvPr id="5" name="Marcador de contenido 4" descr="Diagrama&#10;&#10;Descripción generada automáticamente">
            <a:extLst>
              <a:ext uri="{FF2B5EF4-FFF2-40B4-BE49-F238E27FC236}">
                <a16:creationId xmlns:a16="http://schemas.microsoft.com/office/drawing/2014/main" id="{3741C8A5-1D4B-A436-9E88-6872784AE1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3046" y="1497291"/>
            <a:ext cx="10065908" cy="5146600"/>
          </a:xfrm>
        </p:spPr>
      </p:pic>
    </p:spTree>
    <p:extLst>
      <p:ext uri="{BB962C8B-B14F-4D97-AF65-F5344CB8AC3E}">
        <p14:creationId xmlns:p14="http://schemas.microsoft.com/office/powerpoint/2010/main" val="1485424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ED125B-36D0-1B19-031B-51DB40935888}"/>
              </a:ext>
            </a:extLst>
          </p:cNvPr>
          <p:cNvSpPr>
            <a:spLocks noGrp="1"/>
          </p:cNvSpPr>
          <p:nvPr>
            <p:ph type="title"/>
          </p:nvPr>
        </p:nvSpPr>
        <p:spPr>
          <a:xfrm>
            <a:off x="638881" y="670218"/>
            <a:ext cx="10909640" cy="1065836"/>
          </a:xfrm>
        </p:spPr>
        <p:txBody>
          <a:bodyPr vert="horz" lIns="91440" tIns="45720" rIns="91440" bIns="45720" rtlCol="0" anchor="ctr">
            <a:normAutofit/>
          </a:bodyPr>
          <a:lstStyle/>
          <a:p>
            <a:pPr algn="ctr"/>
            <a:r>
              <a:rPr lang="en-US" sz="6600"/>
              <a:t>Espacios Administrativos</a:t>
            </a:r>
          </a:p>
        </p:txBody>
      </p:sp>
      <p:pic>
        <p:nvPicPr>
          <p:cNvPr id="11" name="Imagen 10" descr="Diagrama&#10;&#10;Descripción generada automáticamente">
            <a:extLst>
              <a:ext uri="{FF2B5EF4-FFF2-40B4-BE49-F238E27FC236}">
                <a16:creationId xmlns:a16="http://schemas.microsoft.com/office/drawing/2014/main" id="{0074DCF3-FFBA-9D88-B615-533E5808B0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8746" y="2497006"/>
            <a:ext cx="2403027" cy="3600041"/>
          </a:xfrm>
          <a:prstGeom prst="rect">
            <a:avLst/>
          </a:prstGeom>
          <a:ln>
            <a:noFill/>
          </a:ln>
          <a:effectLst>
            <a:outerShdw blurRad="292100" dist="139700" dir="2700000" algn="tl" rotWithShape="0">
              <a:srgbClr val="333333">
                <a:alpha val="65000"/>
              </a:srgbClr>
            </a:outerShdw>
          </a:effectLst>
        </p:spPr>
      </p:pic>
      <p:pic>
        <p:nvPicPr>
          <p:cNvPr id="9" name="Imagen 8" descr="Diagrama&#10;&#10;Descripción generada automáticamente">
            <a:extLst>
              <a:ext uri="{FF2B5EF4-FFF2-40B4-BE49-F238E27FC236}">
                <a16:creationId xmlns:a16="http://schemas.microsoft.com/office/drawing/2014/main" id="{210EFB0F-8617-DAE1-9115-A4C3FC85E9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1490" y="3037026"/>
            <a:ext cx="3500001" cy="2520000"/>
          </a:xfrm>
          <a:prstGeom prst="rect">
            <a:avLst/>
          </a:prstGeom>
          <a:ln>
            <a:noFill/>
          </a:ln>
          <a:effectLst>
            <a:outerShdw blurRad="292100" dist="139700" dir="2700000" algn="tl" rotWithShape="0">
              <a:srgbClr val="333333">
                <a:alpha val="65000"/>
              </a:srgbClr>
            </a:outerShdw>
          </a:effectLst>
        </p:spPr>
      </p:pic>
      <p:pic>
        <p:nvPicPr>
          <p:cNvPr id="7" name="Imagen 6" descr="Diagrama&#10;&#10;Descripción generada automáticamente">
            <a:extLst>
              <a:ext uri="{FF2B5EF4-FFF2-40B4-BE49-F238E27FC236}">
                <a16:creationId xmlns:a16="http://schemas.microsoft.com/office/drawing/2014/main" id="{00B7068E-776B-5051-6483-18444CBA7F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41208" y="3006270"/>
            <a:ext cx="3789474" cy="2520000"/>
          </a:xfrm>
          <a:prstGeom prst="rect">
            <a:avLst/>
          </a:prstGeom>
          <a:ln>
            <a:noFill/>
          </a:ln>
          <a:effectLst>
            <a:outerShdw blurRad="292100" dist="139700" dir="2700000" algn="tl" rotWithShape="0">
              <a:srgbClr val="333333">
                <a:alpha val="65000"/>
              </a:srgbClr>
            </a:outerShdw>
          </a:effectLst>
        </p:spPr>
      </p:pic>
      <p:sp>
        <p:nvSpPr>
          <p:cNvPr id="12" name="CuadroTexto 11">
            <a:extLst>
              <a:ext uri="{FF2B5EF4-FFF2-40B4-BE49-F238E27FC236}">
                <a16:creationId xmlns:a16="http://schemas.microsoft.com/office/drawing/2014/main" id="{76CCFE1C-FAF7-0D90-8F70-E6BF267D1C52}"/>
              </a:ext>
            </a:extLst>
          </p:cNvPr>
          <p:cNvSpPr txBox="1"/>
          <p:nvPr/>
        </p:nvSpPr>
        <p:spPr>
          <a:xfrm>
            <a:off x="3961490" y="2550067"/>
            <a:ext cx="3271520" cy="369332"/>
          </a:xfrm>
          <a:prstGeom prst="rect">
            <a:avLst/>
          </a:prstGeom>
          <a:noFill/>
        </p:spPr>
        <p:txBody>
          <a:bodyPr wrap="square" rtlCol="0">
            <a:spAutoFit/>
          </a:bodyPr>
          <a:lstStyle/>
          <a:p>
            <a:pPr algn="ctr"/>
            <a:r>
              <a:rPr lang="es-MX" dirty="0"/>
              <a:t>Incubadora de empresas</a:t>
            </a:r>
          </a:p>
        </p:txBody>
      </p:sp>
      <p:sp>
        <p:nvSpPr>
          <p:cNvPr id="13" name="CuadroTexto 12">
            <a:extLst>
              <a:ext uri="{FF2B5EF4-FFF2-40B4-BE49-F238E27FC236}">
                <a16:creationId xmlns:a16="http://schemas.microsoft.com/office/drawing/2014/main" id="{0B435692-B728-A88E-7990-B01ACFA42DE3}"/>
              </a:ext>
            </a:extLst>
          </p:cNvPr>
          <p:cNvSpPr txBox="1"/>
          <p:nvPr/>
        </p:nvSpPr>
        <p:spPr>
          <a:xfrm>
            <a:off x="8277001" y="2550067"/>
            <a:ext cx="3271520" cy="369332"/>
          </a:xfrm>
          <a:prstGeom prst="rect">
            <a:avLst/>
          </a:prstGeom>
          <a:noFill/>
        </p:spPr>
        <p:txBody>
          <a:bodyPr wrap="square" rtlCol="0">
            <a:spAutoFit/>
          </a:bodyPr>
          <a:lstStyle/>
          <a:p>
            <a:pPr algn="ctr"/>
            <a:r>
              <a:rPr lang="es-MX" dirty="0"/>
              <a:t>Oficinas Planta Baja</a:t>
            </a:r>
          </a:p>
        </p:txBody>
      </p:sp>
      <p:sp>
        <p:nvSpPr>
          <p:cNvPr id="14" name="CuadroTexto 13">
            <a:extLst>
              <a:ext uri="{FF2B5EF4-FFF2-40B4-BE49-F238E27FC236}">
                <a16:creationId xmlns:a16="http://schemas.microsoft.com/office/drawing/2014/main" id="{13057E82-26D9-469B-53D5-0A09D57C0397}"/>
              </a:ext>
            </a:extLst>
          </p:cNvPr>
          <p:cNvSpPr txBox="1"/>
          <p:nvPr/>
        </p:nvSpPr>
        <p:spPr>
          <a:xfrm>
            <a:off x="810181" y="2036940"/>
            <a:ext cx="2403027" cy="369332"/>
          </a:xfrm>
          <a:prstGeom prst="rect">
            <a:avLst/>
          </a:prstGeom>
          <a:noFill/>
        </p:spPr>
        <p:txBody>
          <a:bodyPr wrap="square" rtlCol="0">
            <a:spAutoFit/>
          </a:bodyPr>
          <a:lstStyle/>
          <a:p>
            <a:pPr algn="ctr"/>
            <a:r>
              <a:rPr lang="es-MX" dirty="0"/>
              <a:t>Oficinas Planta Alta</a:t>
            </a:r>
          </a:p>
        </p:txBody>
      </p:sp>
    </p:spTree>
    <p:extLst>
      <p:ext uri="{BB962C8B-B14F-4D97-AF65-F5344CB8AC3E}">
        <p14:creationId xmlns:p14="http://schemas.microsoft.com/office/powerpoint/2010/main" val="392905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9926DE-4822-8B3B-57D9-8DBD90A1A215}"/>
              </a:ext>
            </a:extLst>
          </p:cNvPr>
          <p:cNvSpPr>
            <a:spLocks noGrp="1"/>
          </p:cNvSpPr>
          <p:nvPr>
            <p:ph type="title"/>
          </p:nvPr>
        </p:nvSpPr>
        <p:spPr>
          <a:xfrm>
            <a:off x="638881" y="670218"/>
            <a:ext cx="10909640" cy="1065836"/>
          </a:xfrm>
        </p:spPr>
        <p:txBody>
          <a:bodyPr vert="horz" lIns="91440" tIns="45720" rIns="91440" bIns="45720" rtlCol="0" anchor="ctr">
            <a:normAutofit/>
          </a:bodyPr>
          <a:lstStyle/>
          <a:p>
            <a:pPr algn="ctr"/>
            <a:r>
              <a:rPr lang="es-MX" sz="6600" dirty="0"/>
              <a:t>Salones</a:t>
            </a:r>
            <a:r>
              <a:rPr lang="en-US" sz="6600" dirty="0"/>
              <a:t> Grandes</a:t>
            </a:r>
          </a:p>
        </p:txBody>
      </p:sp>
      <p:pic>
        <p:nvPicPr>
          <p:cNvPr id="5" name="Marcador de contenido 4" descr="Diagrama&#10;&#10;Descripción generada automáticamente">
            <a:extLst>
              <a:ext uri="{FF2B5EF4-FFF2-40B4-BE49-F238E27FC236}">
                <a16:creationId xmlns:a16="http://schemas.microsoft.com/office/drawing/2014/main" id="{8A1BE0B8-E53F-B121-45B8-5AD6001D5A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5185" y="2619784"/>
            <a:ext cx="2673030" cy="3600041"/>
          </a:xfrm>
          <a:prstGeom prst="rect">
            <a:avLst/>
          </a:prstGeom>
        </p:spPr>
      </p:pic>
      <p:pic>
        <p:nvPicPr>
          <p:cNvPr id="7" name="Imagen 6" descr="Diagrama, Esquemático&#10;&#10;Descripción generada automáticamente">
            <a:extLst>
              <a:ext uri="{FF2B5EF4-FFF2-40B4-BE49-F238E27FC236}">
                <a16:creationId xmlns:a16="http://schemas.microsoft.com/office/drawing/2014/main" id="{7730A950-C4A6-45BF-37CB-A4F3DD78E0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6981" y="2619784"/>
            <a:ext cx="3258037" cy="3600041"/>
          </a:xfrm>
          <a:prstGeom prst="rect">
            <a:avLst/>
          </a:prstGeom>
        </p:spPr>
      </p:pic>
      <p:pic>
        <p:nvPicPr>
          <p:cNvPr id="9" name="Imagen 8" descr="Diagrama&#10;&#10;Descripción generada automáticamente">
            <a:extLst>
              <a:ext uri="{FF2B5EF4-FFF2-40B4-BE49-F238E27FC236}">
                <a16:creationId xmlns:a16="http://schemas.microsoft.com/office/drawing/2014/main" id="{C51C1508-5574-78BE-A2C3-706C9AB596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91281" y="2619784"/>
            <a:ext cx="3258037" cy="3600041"/>
          </a:xfrm>
          <a:prstGeom prst="rect">
            <a:avLst/>
          </a:prstGeom>
        </p:spPr>
      </p:pic>
      <p:sp>
        <p:nvSpPr>
          <p:cNvPr id="11" name="CuadroTexto 10">
            <a:extLst>
              <a:ext uri="{FF2B5EF4-FFF2-40B4-BE49-F238E27FC236}">
                <a16:creationId xmlns:a16="http://schemas.microsoft.com/office/drawing/2014/main" id="{9AB40927-B4E1-49C9-20AC-FA0A65341D3C}"/>
              </a:ext>
            </a:extLst>
          </p:cNvPr>
          <p:cNvSpPr txBox="1"/>
          <p:nvPr/>
        </p:nvSpPr>
        <p:spPr>
          <a:xfrm>
            <a:off x="4458716" y="2115282"/>
            <a:ext cx="3271520" cy="369332"/>
          </a:xfrm>
          <a:prstGeom prst="rect">
            <a:avLst/>
          </a:prstGeom>
          <a:noFill/>
        </p:spPr>
        <p:txBody>
          <a:bodyPr wrap="square" rtlCol="0">
            <a:spAutoFit/>
          </a:bodyPr>
          <a:lstStyle/>
          <a:p>
            <a:pPr algn="ctr"/>
            <a:r>
              <a:rPr lang="es-MX" dirty="0"/>
              <a:t>J105-107</a:t>
            </a:r>
          </a:p>
        </p:txBody>
      </p:sp>
      <p:sp>
        <p:nvSpPr>
          <p:cNvPr id="12" name="CuadroTexto 11">
            <a:extLst>
              <a:ext uri="{FF2B5EF4-FFF2-40B4-BE49-F238E27FC236}">
                <a16:creationId xmlns:a16="http://schemas.microsoft.com/office/drawing/2014/main" id="{A7183E4D-5FB1-69B8-B4DB-36CA8E07A967}"/>
              </a:ext>
            </a:extLst>
          </p:cNvPr>
          <p:cNvSpPr txBox="1"/>
          <p:nvPr/>
        </p:nvSpPr>
        <p:spPr>
          <a:xfrm>
            <a:off x="8391281" y="2115282"/>
            <a:ext cx="3271520" cy="369332"/>
          </a:xfrm>
          <a:prstGeom prst="rect">
            <a:avLst/>
          </a:prstGeom>
          <a:noFill/>
        </p:spPr>
        <p:txBody>
          <a:bodyPr wrap="square" rtlCol="0">
            <a:spAutoFit/>
          </a:bodyPr>
          <a:lstStyle/>
          <a:p>
            <a:pPr algn="ctr"/>
            <a:r>
              <a:rPr lang="es-MX" dirty="0"/>
              <a:t>Salones J108-109</a:t>
            </a:r>
          </a:p>
        </p:txBody>
      </p:sp>
      <p:sp>
        <p:nvSpPr>
          <p:cNvPr id="13" name="CuadroTexto 12">
            <a:extLst>
              <a:ext uri="{FF2B5EF4-FFF2-40B4-BE49-F238E27FC236}">
                <a16:creationId xmlns:a16="http://schemas.microsoft.com/office/drawing/2014/main" id="{E0A775B0-44BB-B78C-073E-316B69331A68}"/>
              </a:ext>
            </a:extLst>
          </p:cNvPr>
          <p:cNvSpPr txBox="1"/>
          <p:nvPr/>
        </p:nvSpPr>
        <p:spPr>
          <a:xfrm>
            <a:off x="970186" y="2168130"/>
            <a:ext cx="2403027" cy="369332"/>
          </a:xfrm>
          <a:prstGeom prst="rect">
            <a:avLst/>
          </a:prstGeom>
          <a:noFill/>
        </p:spPr>
        <p:txBody>
          <a:bodyPr wrap="square" rtlCol="0">
            <a:spAutoFit/>
          </a:bodyPr>
          <a:lstStyle/>
          <a:p>
            <a:pPr algn="ctr"/>
            <a:r>
              <a:rPr lang="es-MX" dirty="0"/>
              <a:t>Salones J115-116</a:t>
            </a:r>
          </a:p>
        </p:txBody>
      </p:sp>
    </p:spTree>
    <p:extLst>
      <p:ext uri="{BB962C8B-B14F-4D97-AF65-F5344CB8AC3E}">
        <p14:creationId xmlns:p14="http://schemas.microsoft.com/office/powerpoint/2010/main" val="884715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9926DE-4822-8B3B-57D9-8DBD90A1A215}"/>
              </a:ext>
            </a:extLst>
          </p:cNvPr>
          <p:cNvSpPr>
            <a:spLocks noGrp="1"/>
          </p:cNvSpPr>
          <p:nvPr>
            <p:ph type="title"/>
          </p:nvPr>
        </p:nvSpPr>
        <p:spPr>
          <a:xfrm>
            <a:off x="638881" y="670218"/>
            <a:ext cx="10909640" cy="1065836"/>
          </a:xfrm>
        </p:spPr>
        <p:txBody>
          <a:bodyPr vert="horz" lIns="91440" tIns="45720" rIns="91440" bIns="45720" rtlCol="0" anchor="ctr">
            <a:normAutofit/>
          </a:bodyPr>
          <a:lstStyle/>
          <a:p>
            <a:pPr algn="ctr"/>
            <a:r>
              <a:rPr lang="es-MX" sz="6600" dirty="0"/>
              <a:t>Salones</a:t>
            </a:r>
            <a:r>
              <a:rPr lang="en-US" sz="6600" dirty="0"/>
              <a:t> </a:t>
            </a:r>
            <a:r>
              <a:rPr lang="es-MX" sz="6600" dirty="0"/>
              <a:t>Medianos</a:t>
            </a:r>
          </a:p>
        </p:txBody>
      </p:sp>
      <p:pic>
        <p:nvPicPr>
          <p:cNvPr id="8" name="Imagen 7" descr="Diagrama&#10;&#10;Descripción generada automáticamente">
            <a:extLst>
              <a:ext uri="{FF2B5EF4-FFF2-40B4-BE49-F238E27FC236}">
                <a16:creationId xmlns:a16="http://schemas.microsoft.com/office/drawing/2014/main" id="{BE6EF659-5A31-A79F-BC16-1B608FDAC7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3687" y="2619784"/>
            <a:ext cx="2376026" cy="3600041"/>
          </a:xfrm>
          <a:prstGeom prst="rect">
            <a:avLst/>
          </a:prstGeom>
        </p:spPr>
      </p:pic>
      <p:pic>
        <p:nvPicPr>
          <p:cNvPr id="11" name="Imagen 10" descr="Diagrama&#10;&#10;Descripción generada automáticamente">
            <a:extLst>
              <a:ext uri="{FF2B5EF4-FFF2-40B4-BE49-F238E27FC236}">
                <a16:creationId xmlns:a16="http://schemas.microsoft.com/office/drawing/2014/main" id="{69D5F679-68E6-BA7B-8715-75FC11FD4654}"/>
              </a:ext>
            </a:extLst>
          </p:cNvPr>
          <p:cNvPicPr>
            <a:picLocks noChangeAspect="1"/>
          </p:cNvPicPr>
          <p:nvPr/>
        </p:nvPicPr>
        <p:blipFill rotWithShape="1">
          <a:blip r:embed="rId3">
            <a:extLst>
              <a:ext uri="{28A0092B-C50C-407E-A947-70E740481C1C}">
                <a14:useLocalDpi xmlns:a14="http://schemas.microsoft.com/office/drawing/2010/main" val="0"/>
              </a:ext>
            </a:extLst>
          </a:blip>
          <a:srcRect r="6953"/>
          <a:stretch/>
        </p:blipFill>
        <p:spPr>
          <a:xfrm>
            <a:off x="4601983" y="2619784"/>
            <a:ext cx="2780273" cy="3600041"/>
          </a:xfrm>
          <a:prstGeom prst="rect">
            <a:avLst/>
          </a:prstGeom>
        </p:spPr>
      </p:pic>
      <p:pic>
        <p:nvPicPr>
          <p:cNvPr id="13" name="Imagen 12" descr="Diagrama, Esquemático&#10;&#10;Descripción generada automáticamente">
            <a:extLst>
              <a:ext uri="{FF2B5EF4-FFF2-40B4-BE49-F238E27FC236}">
                <a16:creationId xmlns:a16="http://schemas.microsoft.com/office/drawing/2014/main" id="{0EAD75F8-DFA7-94F8-759E-134F5345B21E}"/>
              </a:ext>
            </a:extLst>
          </p:cNvPr>
          <p:cNvPicPr>
            <a:picLocks noChangeAspect="1"/>
          </p:cNvPicPr>
          <p:nvPr/>
        </p:nvPicPr>
        <p:blipFill rotWithShape="1">
          <a:blip r:embed="rId4">
            <a:extLst>
              <a:ext uri="{28A0092B-C50C-407E-A947-70E740481C1C}">
                <a14:useLocalDpi xmlns:a14="http://schemas.microsoft.com/office/drawing/2010/main" val="0"/>
              </a:ext>
            </a:extLst>
          </a:blip>
          <a:srcRect l="3650"/>
          <a:stretch/>
        </p:blipFill>
        <p:spPr>
          <a:xfrm>
            <a:off x="8278368" y="2869553"/>
            <a:ext cx="3621024" cy="3100502"/>
          </a:xfrm>
          <a:prstGeom prst="rect">
            <a:avLst/>
          </a:prstGeom>
        </p:spPr>
      </p:pic>
      <p:sp>
        <p:nvSpPr>
          <p:cNvPr id="15" name="CuadroTexto 14">
            <a:extLst>
              <a:ext uri="{FF2B5EF4-FFF2-40B4-BE49-F238E27FC236}">
                <a16:creationId xmlns:a16="http://schemas.microsoft.com/office/drawing/2014/main" id="{74F21738-DA82-4DA4-5649-71BC150FC7F0}"/>
              </a:ext>
            </a:extLst>
          </p:cNvPr>
          <p:cNvSpPr txBox="1"/>
          <p:nvPr/>
        </p:nvSpPr>
        <p:spPr>
          <a:xfrm>
            <a:off x="4110736" y="2143993"/>
            <a:ext cx="3271520" cy="369332"/>
          </a:xfrm>
          <a:prstGeom prst="rect">
            <a:avLst/>
          </a:prstGeom>
          <a:noFill/>
        </p:spPr>
        <p:txBody>
          <a:bodyPr wrap="square" rtlCol="0">
            <a:spAutoFit/>
          </a:bodyPr>
          <a:lstStyle/>
          <a:p>
            <a:pPr algn="ctr"/>
            <a:r>
              <a:rPr lang="es-MX" dirty="0"/>
              <a:t>Laboratorios de Física</a:t>
            </a:r>
          </a:p>
        </p:txBody>
      </p:sp>
      <p:sp>
        <p:nvSpPr>
          <p:cNvPr id="17" name="CuadroTexto 16">
            <a:extLst>
              <a:ext uri="{FF2B5EF4-FFF2-40B4-BE49-F238E27FC236}">
                <a16:creationId xmlns:a16="http://schemas.microsoft.com/office/drawing/2014/main" id="{E22479D9-3598-59A2-40E1-274EB5B6425C}"/>
              </a:ext>
            </a:extLst>
          </p:cNvPr>
          <p:cNvSpPr txBox="1"/>
          <p:nvPr/>
        </p:nvSpPr>
        <p:spPr>
          <a:xfrm>
            <a:off x="8391281" y="2115282"/>
            <a:ext cx="3271520" cy="369332"/>
          </a:xfrm>
          <a:prstGeom prst="rect">
            <a:avLst/>
          </a:prstGeom>
          <a:noFill/>
        </p:spPr>
        <p:txBody>
          <a:bodyPr wrap="square" rtlCol="0">
            <a:spAutoFit/>
          </a:bodyPr>
          <a:lstStyle/>
          <a:p>
            <a:pPr algn="ctr"/>
            <a:r>
              <a:rPr lang="es-MX" dirty="0"/>
              <a:t>FAB </a:t>
            </a:r>
            <a:r>
              <a:rPr lang="es-MX" dirty="0" err="1"/>
              <a:t>Academy</a:t>
            </a:r>
            <a:r>
              <a:rPr lang="es-MX" dirty="0"/>
              <a:t> y Automatización</a:t>
            </a:r>
          </a:p>
        </p:txBody>
      </p:sp>
      <p:sp>
        <p:nvSpPr>
          <p:cNvPr id="19" name="CuadroTexto 18">
            <a:extLst>
              <a:ext uri="{FF2B5EF4-FFF2-40B4-BE49-F238E27FC236}">
                <a16:creationId xmlns:a16="http://schemas.microsoft.com/office/drawing/2014/main" id="{F8C7FB02-943C-3B8B-E36F-64E0C465842D}"/>
              </a:ext>
            </a:extLst>
          </p:cNvPr>
          <p:cNvSpPr txBox="1"/>
          <p:nvPr/>
        </p:nvSpPr>
        <p:spPr>
          <a:xfrm>
            <a:off x="970186" y="2168130"/>
            <a:ext cx="2403027" cy="369332"/>
          </a:xfrm>
          <a:prstGeom prst="rect">
            <a:avLst/>
          </a:prstGeom>
          <a:noFill/>
        </p:spPr>
        <p:txBody>
          <a:bodyPr wrap="square" rtlCol="0">
            <a:spAutoFit/>
          </a:bodyPr>
          <a:lstStyle/>
          <a:p>
            <a:pPr algn="ctr"/>
            <a:r>
              <a:rPr lang="es-MX" dirty="0" err="1"/>
              <a:t>Animarium</a:t>
            </a:r>
            <a:endParaRPr lang="es-MX" dirty="0"/>
          </a:p>
        </p:txBody>
      </p:sp>
    </p:spTree>
    <p:extLst>
      <p:ext uri="{BB962C8B-B14F-4D97-AF65-F5344CB8AC3E}">
        <p14:creationId xmlns:p14="http://schemas.microsoft.com/office/powerpoint/2010/main" val="273031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C5FE0E-EA0A-C540-103C-0DB35E6FECF5}"/>
              </a:ext>
            </a:extLst>
          </p:cNvPr>
          <p:cNvSpPr>
            <a:spLocks noGrp="1"/>
          </p:cNvSpPr>
          <p:nvPr>
            <p:ph type="title"/>
          </p:nvPr>
        </p:nvSpPr>
        <p:spPr/>
        <p:txBody>
          <a:bodyPr/>
          <a:lstStyle/>
          <a:p>
            <a:r>
              <a:rPr lang="es-MX" dirty="0"/>
              <a:t>Cálculos</a:t>
            </a:r>
          </a:p>
        </p:txBody>
      </p:sp>
      <p:sp>
        <p:nvSpPr>
          <p:cNvPr id="4" name="Marcador de contenido 3">
            <a:extLst>
              <a:ext uri="{FF2B5EF4-FFF2-40B4-BE49-F238E27FC236}">
                <a16:creationId xmlns:a16="http://schemas.microsoft.com/office/drawing/2014/main" id="{B978D2E6-8CD1-2A71-A009-E156E591F7C0}"/>
              </a:ext>
            </a:extLst>
          </p:cNvPr>
          <p:cNvSpPr>
            <a:spLocks noGrp="1"/>
          </p:cNvSpPr>
          <p:nvPr>
            <p:ph sz="half" idx="2"/>
          </p:nvPr>
        </p:nvSpPr>
        <p:spPr>
          <a:xfrm>
            <a:off x="710044" y="1173319"/>
            <a:ext cx="10771909" cy="4351338"/>
          </a:xfrm>
        </p:spPr>
        <p:txBody>
          <a:bodyPr/>
          <a:lstStyle/>
          <a:p>
            <a:pPr algn="ctr"/>
            <a:r>
              <a:rPr lang="es-MX" dirty="0"/>
              <a:t>Cable</a:t>
            </a:r>
          </a:p>
          <a:p>
            <a:pPr algn="ctr"/>
            <a:endParaRPr lang="es-MX" dirty="0"/>
          </a:p>
          <a:p>
            <a:pPr algn="ctr"/>
            <a:endParaRPr lang="es-MX" dirty="0"/>
          </a:p>
          <a:p>
            <a:pPr algn="ctr"/>
            <a:endParaRPr lang="es-MX" dirty="0"/>
          </a:p>
          <a:p>
            <a:pPr algn="ctr"/>
            <a:endParaRPr lang="es-MX" dirty="0"/>
          </a:p>
          <a:p>
            <a:pPr algn="ctr"/>
            <a:r>
              <a:rPr lang="es-MX" dirty="0"/>
              <a:t>Instalación completa</a:t>
            </a:r>
          </a:p>
          <a:p>
            <a:endParaRPr lang="es-MX" dirty="0"/>
          </a:p>
          <a:p>
            <a:pPr marL="0" indent="0">
              <a:buNone/>
            </a:pPr>
            <a:endParaRPr lang="es-MX" dirty="0"/>
          </a:p>
        </p:txBody>
      </p:sp>
      <p:pic>
        <p:nvPicPr>
          <p:cNvPr id="6" name="Imagen 5" descr="Tabla&#10;&#10;Descripción generada automáticamente">
            <a:extLst>
              <a:ext uri="{FF2B5EF4-FFF2-40B4-BE49-F238E27FC236}">
                <a16:creationId xmlns:a16="http://schemas.microsoft.com/office/drawing/2014/main" id="{E2FD08E4-94B1-229D-948D-1015A7ACBA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5261" y="1690688"/>
            <a:ext cx="7101473" cy="1868198"/>
          </a:xfrm>
          <a:prstGeom prst="rect">
            <a:avLst/>
          </a:prstGeom>
        </p:spPr>
      </p:pic>
      <p:pic>
        <p:nvPicPr>
          <p:cNvPr id="7" name="Imagen 6">
            <a:extLst>
              <a:ext uri="{FF2B5EF4-FFF2-40B4-BE49-F238E27FC236}">
                <a16:creationId xmlns:a16="http://schemas.microsoft.com/office/drawing/2014/main" id="{C672802A-6D99-6607-46A8-98B6567317C2}"/>
              </a:ext>
            </a:extLst>
          </p:cNvPr>
          <p:cNvPicPr>
            <a:picLocks noChangeAspect="1"/>
          </p:cNvPicPr>
          <p:nvPr/>
        </p:nvPicPr>
        <p:blipFill>
          <a:blip r:embed="rId3"/>
          <a:stretch>
            <a:fillRect/>
          </a:stretch>
        </p:blipFill>
        <p:spPr>
          <a:xfrm>
            <a:off x="293964" y="4503567"/>
            <a:ext cx="11604072" cy="1660826"/>
          </a:xfrm>
          <a:prstGeom prst="rect">
            <a:avLst/>
          </a:prstGeom>
        </p:spPr>
      </p:pic>
    </p:spTree>
    <p:extLst>
      <p:ext uri="{BB962C8B-B14F-4D97-AF65-F5344CB8AC3E}">
        <p14:creationId xmlns:p14="http://schemas.microsoft.com/office/powerpoint/2010/main" val="14224286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F6E070-16DD-A600-CAA8-5BFB6421BB22}"/>
              </a:ext>
            </a:extLst>
          </p:cNvPr>
          <p:cNvSpPr>
            <a:spLocks noGrp="1"/>
          </p:cNvSpPr>
          <p:nvPr>
            <p:ph type="title"/>
          </p:nvPr>
        </p:nvSpPr>
        <p:spPr/>
        <p:txBody>
          <a:bodyPr/>
          <a:lstStyle/>
          <a:p>
            <a:r>
              <a:rPr lang="es-MX" dirty="0"/>
              <a:t>Preguntas a responder</a:t>
            </a:r>
          </a:p>
        </p:txBody>
      </p:sp>
      <p:sp>
        <p:nvSpPr>
          <p:cNvPr id="3" name="Marcador de contenido 2">
            <a:extLst>
              <a:ext uri="{FF2B5EF4-FFF2-40B4-BE49-F238E27FC236}">
                <a16:creationId xmlns:a16="http://schemas.microsoft.com/office/drawing/2014/main" id="{8B2F0EEC-5C21-3E3B-2B4E-9011953D7C58}"/>
              </a:ext>
            </a:extLst>
          </p:cNvPr>
          <p:cNvSpPr>
            <a:spLocks noGrp="1"/>
          </p:cNvSpPr>
          <p:nvPr>
            <p:ph idx="1"/>
          </p:nvPr>
        </p:nvSpPr>
        <p:spPr/>
        <p:txBody>
          <a:bodyPr/>
          <a:lstStyle/>
          <a:p>
            <a:r>
              <a:rPr lang="es-ES" dirty="0"/>
              <a:t>¿Cuál es la velocidad de Internet que necesita contratar la universidad para brindarles el servicio adecuado a sus usuarios internos?, ¿qué compañía recomiendas?</a:t>
            </a:r>
          </a:p>
          <a:p>
            <a:pPr lvl="1"/>
            <a:r>
              <a:rPr lang="es-ES" dirty="0"/>
              <a:t>Se tiene que contratar una red de 1280 Mbps, si todas las computadoras se usaran al mismo tiempo. Nuestro aproximado es que una red de 1 000 Mbps es suficiente ya que no se usan todas al mismo tiempo. Esto tiene un costo de entre $80 000 y $100 000 al mes con un paquete empresarial.</a:t>
            </a:r>
          </a:p>
          <a:p>
            <a:pPr marL="457200" lvl="1" indent="0">
              <a:buNone/>
            </a:pPr>
            <a:endParaRPr lang="es-ES" dirty="0"/>
          </a:p>
          <a:p>
            <a:r>
              <a:rPr lang="es-ES" dirty="0"/>
              <a:t>¿Cuántos metros de cable de red se necesitan en total de la instalación?</a:t>
            </a:r>
          </a:p>
          <a:p>
            <a:pPr lvl="1"/>
            <a:r>
              <a:rPr lang="es-MX" dirty="0"/>
              <a:t>4344 metros de cable</a:t>
            </a:r>
          </a:p>
        </p:txBody>
      </p:sp>
    </p:spTree>
    <p:extLst>
      <p:ext uri="{BB962C8B-B14F-4D97-AF65-F5344CB8AC3E}">
        <p14:creationId xmlns:p14="http://schemas.microsoft.com/office/powerpoint/2010/main" val="93323998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499</Words>
  <Application>Microsoft Office PowerPoint</Application>
  <PresentationFormat>Panorámica</PresentationFormat>
  <Paragraphs>64</Paragraphs>
  <Slides>13</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Arial</vt:lpstr>
      <vt:lpstr>Calibri</vt:lpstr>
      <vt:lpstr>Calibri Light</vt:lpstr>
      <vt:lpstr>Segoe UI</vt:lpstr>
      <vt:lpstr>Tema de Office</vt:lpstr>
      <vt:lpstr>Examen Redes</vt:lpstr>
      <vt:lpstr>Variables definidas</vt:lpstr>
      <vt:lpstr>Propuesta</vt:lpstr>
      <vt:lpstr>Diagrama General</vt:lpstr>
      <vt:lpstr>Espacios Administrativos</vt:lpstr>
      <vt:lpstr>Salones Grandes</vt:lpstr>
      <vt:lpstr>Salones Medianos</vt:lpstr>
      <vt:lpstr>Cálculos</vt:lpstr>
      <vt:lpstr>Preguntas a responder</vt:lpstr>
      <vt:lpstr>Presentación de PowerPoint</vt:lpstr>
      <vt:lpstr>Presentación de PowerPoint</vt:lpstr>
      <vt:lpstr>Presentación de PowerPoint</vt:lpstr>
      <vt:lpstr>Conclusiones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Examen Redes</dc:title>
  <dc:creator>Luis Zermeño</dc:creator>
  <cp:lastModifiedBy>Luis Zermeño</cp:lastModifiedBy>
  <cp:revision>7</cp:revision>
  <dcterms:created xsi:type="dcterms:W3CDTF">2023-03-14T00:03:58Z</dcterms:created>
  <dcterms:modified xsi:type="dcterms:W3CDTF">2023-03-15T11:59:59Z</dcterms:modified>
</cp:coreProperties>
</file>

<file path=docProps/thumbnail.jpeg>
</file>